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6" r:id="rId102"/>
    <p:sldId id="977" r:id="rId103"/>
    <p:sldId id="996" r:id="rId104"/>
    <p:sldId id="866" r:id="rId105"/>
    <p:sldId id="997" r:id="rId106"/>
    <p:sldId id="998" r:id="rId107"/>
    <p:sldId id="1005" r:id="rId108"/>
    <p:sldId id="1002" r:id="rId109"/>
    <p:sldId id="1003" r:id="rId110"/>
    <p:sldId id="1004" r:id="rId111"/>
    <p:sldId id="872" r:id="rId112"/>
    <p:sldId id="1009" r:id="rId113"/>
    <p:sldId id="1008" r:id="rId114"/>
    <p:sldId id="873" r:id="rId115"/>
    <p:sldId id="1010" r:id="rId116"/>
    <p:sldId id="1011" r:id="rId117"/>
    <p:sldId id="1012" r:id="rId118"/>
    <p:sldId id="964" r:id="rId119"/>
    <p:sldId id="1014" r:id="rId120"/>
    <p:sldId id="1019" r:id="rId121"/>
    <p:sldId id="1015" r:id="rId122"/>
    <p:sldId id="1016" r:id="rId123"/>
    <p:sldId id="1031" r:id="rId124"/>
    <p:sldId id="1030" r:id="rId125"/>
    <p:sldId id="1024" r:id="rId126"/>
    <p:sldId id="1025" r:id="rId127"/>
    <p:sldId id="1038" r:id="rId128"/>
    <p:sldId id="910" r:id="rId129"/>
    <p:sldId id="911" r:id="rId130"/>
    <p:sldId id="865" r:id="rId131"/>
    <p:sldId id="414" r:id="rId132"/>
    <p:sldId id="995" r:id="rId133"/>
    <p:sldId id="1032" r:id="rId134"/>
    <p:sldId id="1033" r:id="rId135"/>
    <p:sldId id="1034" r:id="rId136"/>
    <p:sldId id="1035" r:id="rId137"/>
    <p:sldId id="1036" r:id="rId138"/>
    <p:sldId id="1037" r:id="rId139"/>
    <p:sldId id="1006" r:id="rId140"/>
    <p:sldId id="1040" r:id="rId141"/>
    <p:sldId id="1039"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38" autoAdjust="0"/>
    <p:restoredTop sz="94433" autoAdjust="0"/>
  </p:normalViewPr>
  <p:slideViewPr>
    <p:cSldViewPr snapToGrid="0">
      <p:cViewPr varScale="1">
        <p:scale>
          <a:sx n="89" d="100"/>
          <a:sy n="89" d="100"/>
        </p:scale>
        <p:origin x="176" y="496"/>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107</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708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1172357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111</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1157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79902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err="1"/>
              <a:t>bcea</a:t>
            </a:r>
            <a:endParaRPr lang="en-US" sz="1800" dirty="0"/>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1942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329073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A script provides all steps to perform the analysis and model simulation</a:t>
            </a:r>
          </a:p>
          <a:p>
            <a:r>
              <a:rPr lang="en-US" dirty="0"/>
              <a:t>CEA models can be coded from ‘scratch’ using r core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 constant probability of dying when Healthy (all-cause mortality)</a:t>
            </a:r>
          </a:p>
          <a:p>
            <a:r>
              <a:rPr lang="en-US" sz="1100" dirty="0">
                <a:latin typeface="Lucida Console" panose="020B0609040504020204" pitchFamily="49" charset="0"/>
              </a:rPr>
              <a:t>p_hs1 &lt;- 0.15 		# probability of becoming Sick when Healthy</a:t>
            </a:r>
          </a:p>
          <a:p>
            <a:r>
              <a:rPr lang="en-US" sz="1100" dirty="0">
                <a:latin typeface="Lucida Console" panose="020B0609040504020204" pitchFamily="49" charset="0"/>
              </a:rPr>
              <a:t>p_s1h &lt;- 0.5 		# probability of becoming Healthy when Sick</a:t>
            </a:r>
          </a:p>
          <a:p>
            <a:r>
              <a:rPr lang="en-US" sz="1100" dirty="0">
                <a:latin typeface="Lucida Console" panose="020B0609040504020204" pitchFamily="49" charset="0"/>
              </a:rPr>
              <a:t>p_s1s2 &lt;- 0.105 		# probability of becoming Sicker when Sick</a:t>
            </a:r>
          </a:p>
          <a:p>
            <a:r>
              <a:rPr lang="en-US" sz="1100" dirty="0">
                <a:latin typeface="Lucida Console" panose="020B0609040504020204" pitchFamily="49" charset="0"/>
              </a:rPr>
              <a:t>p_s1d &lt;- 0.006 		# constant probability of dying when Sick</a:t>
            </a:r>
          </a:p>
          <a:p>
            <a:r>
              <a:rPr lang="en-US" sz="1100" dirty="0">
                <a:latin typeface="Lucida Console" panose="020B0609040504020204" pitchFamily="49" charset="0"/>
              </a:rPr>
              <a:t>p_s2d &lt;- 0.02 		#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a:t>
            </a:r>
            <a:r>
              <a:rPr lang="en-US" dirty="0" err="1"/>
              <a:t>i.e</a:t>
            </a:r>
            <a:r>
              <a:rPr lang="en-US" dirty="0"/>
              <a:t>,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 Start PSA loop</a:t>
            </a:r>
          </a:p>
          <a:p>
            <a:r>
              <a:rPr lang="en-US" sz="1000" dirty="0">
                <a:latin typeface="Lucida Console" panose="020B0609040504020204" pitchFamily="49" charset="0"/>
              </a:rPr>
              <a:t>    for (k in 1:n_strategies) { #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 End treatment strategy loop</a:t>
            </a:r>
          </a:p>
          <a:p>
            <a:r>
              <a:rPr lang="en-US" sz="1000" dirty="0">
                <a:latin typeface="Lucida Console" panose="020B0609040504020204" pitchFamily="49" charset="0"/>
              </a:rPr>
              <a:t>  } # End PSA loop</a:t>
            </a:r>
          </a:p>
          <a:p>
            <a:endParaRPr lang="en-US" sz="1000" dirty="0">
              <a:latin typeface="Lucida Console" panose="020B0609040504020204" pitchFamily="49" charset="0"/>
            </a:endParaRPr>
          </a:p>
          <a:p>
            <a:r>
              <a:rPr lang="en-US" sz="1000" dirty="0">
                <a:latin typeface="Lucida Console" panose="020B0609040504020204" pitchFamily="49" charset="0"/>
              </a:rPr>
              <a:t>  #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Economic models in </a:t>
            </a:r>
            <a:r>
              <a:rPr lang="en-US" dirty="0" err="1">
                <a:solidFill>
                  <a:schemeClr val="accent2"/>
                </a:solidFill>
                <a:latin typeface="Lucida Console" panose="020B0609040504020204" pitchFamily="49" charset="0"/>
                <a:ea typeface="+mj-ea"/>
              </a:rPr>
              <a:t>hesim</a:t>
            </a:r>
            <a:r>
              <a:rPr lang="en-US" dirty="0"/>
              <a:t> consist of separate statistical models for disease progression, costs, and utility. </a:t>
            </a:r>
          </a:p>
          <a:p>
            <a:r>
              <a:rPr lang="en-US" dirty="0"/>
              <a:t>Each statistical model simulates outcomes as a function of input data and model parameters. </a:t>
            </a:r>
          </a:p>
          <a:p>
            <a:r>
              <a:rPr lang="en-US" dirty="0"/>
              <a:t>The underlying parameters (</a:t>
            </a:r>
            <a:r>
              <a:rPr lang="en-US" sz="1600" dirty="0" err="1">
                <a:solidFill>
                  <a:schemeClr val="accent3"/>
                </a:solidFill>
                <a:latin typeface="Lucida Console" panose="020B0609040504020204" pitchFamily="49" charset="0"/>
              </a:rPr>
              <a:t>params</a:t>
            </a:r>
            <a:r>
              <a:rPr lang="en-US" dirty="0"/>
              <a:t>) are transformed (</a:t>
            </a:r>
            <a:r>
              <a:rPr lang="en-US" sz="1600" dirty="0" err="1">
                <a:solidFill>
                  <a:schemeClr val="accent3"/>
                </a:solidFill>
                <a:latin typeface="Lucida Console" panose="020B0609040504020204" pitchFamily="49" charset="0"/>
              </a:rPr>
              <a:t>tparams</a:t>
            </a:r>
            <a:r>
              <a:rPr lang="en-US" dirty="0"/>
              <a:t>) into more relevant parameters for prediction.</a:t>
            </a:r>
          </a:p>
          <a:p>
            <a:pPr lvl="1"/>
            <a:r>
              <a:rPr lang="en-US" dirty="0"/>
              <a:t>E.g. </a:t>
            </a:r>
            <a:r>
              <a:rPr lang="en-US" sz="1400" dirty="0" err="1">
                <a:solidFill>
                  <a:schemeClr val="accent3"/>
                </a:solidFill>
                <a:latin typeface="Lucida Console" panose="020B0609040504020204" pitchFamily="49" charset="0"/>
              </a:rPr>
              <a:t>params_surv</a:t>
            </a:r>
            <a:r>
              <a:rPr lang="en-US" sz="1400" dirty="0">
                <a:solidFill>
                  <a:schemeClr val="accent3"/>
                </a:solidFill>
                <a:latin typeface="Lucida Console" panose="020B0609040504020204" pitchFamily="49" charset="0"/>
              </a:rPr>
              <a:t>(), </a:t>
            </a:r>
            <a:r>
              <a:rPr lang="en-US" sz="1400" dirty="0" err="1">
                <a:solidFill>
                  <a:schemeClr val="accent3"/>
                </a:solidFill>
                <a:latin typeface="Lucida Console" panose="020B0609040504020204" pitchFamily="49" charset="0"/>
              </a:rPr>
              <a:t>define_tparams</a:t>
            </a:r>
            <a:r>
              <a:rPr lang="en-US" sz="1400" dirty="0">
                <a:solidFill>
                  <a:schemeClr val="accent3"/>
                </a:solidFill>
                <a:latin typeface="Lucida Console" panose="020B0609040504020204" pitchFamily="49" charset="0"/>
              </a:rPr>
              <a:t>()</a:t>
            </a:r>
            <a:endParaRPr lang="en-US" dirty="0">
              <a:solidFill>
                <a:schemeClr val="accent3"/>
              </a:solidFill>
              <a:latin typeface="Lucida Console" panose="020B0609040504020204" pitchFamily="49" charset="0"/>
            </a:endParaRPr>
          </a:p>
          <a:p>
            <a:pPr marL="0" indent="0">
              <a:buNone/>
            </a:pPr>
            <a:endParaRPr lang="en-US" dirty="0"/>
          </a:p>
        </p:txBody>
      </p:sp>
    </p:spTree>
    <p:extLst>
      <p:ext uri="{BB962C8B-B14F-4D97-AF65-F5344CB8AC3E}">
        <p14:creationId xmlns:p14="http://schemas.microsoft.com/office/powerpoint/2010/main" val="237676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Transformed parameters are modeled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a:t>Model parameters </a:t>
            </a:r>
            <a:r>
              <a:rPr lang="en-US" dirty="0"/>
              <a:t>–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263988"/>
            <a:ext cx="7970520" cy="3477875"/>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tparams_def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define_tparams</a:t>
            </a:r>
            <a:r>
              <a:rPr lang="en-US" sz="1100" dirty="0">
                <a:latin typeface="Lucida Console" panose="020B0609040504020204" pitchFamily="49" charset="0"/>
              </a:rPr>
              <a:t>({</a:t>
            </a:r>
          </a:p>
          <a:p>
            <a:r>
              <a:rPr lang="en-US" sz="1100" dirty="0">
                <a:latin typeface="Lucida Console" panose="020B0609040504020204" pitchFamily="49" charset="0"/>
              </a:rPr>
              <a:t>  ## The treatment effect (relative risk) is transformed so that it varies by </a:t>
            </a:r>
          </a:p>
          <a:p>
            <a:r>
              <a:rPr lang="en-US" sz="1100" dirty="0">
                <a:latin typeface="Lucida Console" panose="020B0609040504020204" pitchFamily="49" charset="0"/>
              </a:rPr>
              <a:t>  ## strategies (SOC is the reference strategy)</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1, </a:t>
            </a:r>
            <a:r>
              <a:rPr lang="en-US" sz="1100" dirty="0" err="1">
                <a:latin typeface="Lucida Console" panose="020B0609040504020204" pitchFamily="49" charset="0"/>
              </a:rPr>
              <a:t>rr_new</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list(</a:t>
            </a:r>
          </a:p>
          <a:p>
            <a:r>
              <a:rPr lang="en-US" sz="1100" dirty="0">
                <a:latin typeface="Lucida Console" panose="020B0609040504020204" pitchFamily="49" charset="0"/>
              </a:rPr>
              <a:t>    </a:t>
            </a:r>
            <a:r>
              <a:rPr lang="en-US" sz="1100" dirty="0" err="1">
                <a:latin typeface="Lucida Console" panose="020B0609040504020204" pitchFamily="49" charset="0"/>
              </a:rPr>
              <a:t>tpmatrix</a:t>
            </a:r>
            <a:r>
              <a:rPr lang="en-US" sz="1100" dirty="0">
                <a:latin typeface="Lucida Console" panose="020B0609040504020204" pitchFamily="49" charset="0"/>
              </a:rPr>
              <a:t> =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p_soc$h_s1 * </a:t>
            </a:r>
            <a:r>
              <a:rPr lang="en-US" sz="1100" dirty="0" err="1">
                <a:latin typeface="Lucida Console" panose="020B0609040504020204" pitchFamily="49" charset="0"/>
              </a:rPr>
              <a:t>rr</a:t>
            </a:r>
            <a:r>
              <a:rPr lang="en-US" sz="1100" dirty="0">
                <a:latin typeface="Lucida Console" panose="020B0609040504020204" pitchFamily="49" charset="0"/>
              </a:rPr>
              <a:t>, p_soc$h_s2 * </a:t>
            </a:r>
            <a:r>
              <a:rPr lang="en-US" sz="1100" dirty="0" err="1">
                <a:latin typeface="Lucida Console" panose="020B0609040504020204" pitchFamily="49" charset="0"/>
              </a:rPr>
              <a:t>rr</a:t>
            </a:r>
            <a:r>
              <a:rPr lang="en-US" sz="1100" dirty="0">
                <a:latin typeface="Lucida Console" panose="020B0609040504020204" pitchFamily="49" charset="0"/>
              </a:rPr>
              <a:t>,  </a:t>
            </a:r>
            <a:r>
              <a:rPr lang="en-US" sz="1100" dirty="0" err="1">
                <a:latin typeface="Lucida Console" panose="020B0609040504020204" pitchFamily="49" charset="0"/>
              </a:rPr>
              <a:t>p_soc$h_d</a:t>
            </a:r>
            <a:r>
              <a:rPr lang="en-US" sz="1100" dirty="0">
                <a:latin typeface="Lucida Console" panose="020B0609040504020204" pitchFamily="49" charset="0"/>
              </a:rPr>
              <a:t>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p_soc$s1_h, C,               p_soc$s1_s2 * </a:t>
            </a:r>
            <a:r>
              <a:rPr lang="en-US" sz="1100" dirty="0" err="1">
                <a:latin typeface="Lucida Console" panose="020B0609040504020204" pitchFamily="49" charset="0"/>
              </a:rPr>
              <a:t>rr</a:t>
            </a:r>
            <a:r>
              <a:rPr lang="en-US" sz="1100" dirty="0">
                <a:latin typeface="Lucida Console" panose="020B0609040504020204" pitchFamily="49" charset="0"/>
              </a:rPr>
              <a:t>, p_soc$s1_d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p_soc$s2_h, p_soc$s2_s1,     C,                p_soc$s2_d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r>
              <a:rPr lang="en-US" sz="1100" dirty="0">
                <a:latin typeface="Lucida Console" panose="020B0609040504020204" pitchFamily="49" charset="0"/>
              </a:rPr>
              <a:t>    utility = u,</a:t>
            </a:r>
          </a:p>
          <a:p>
            <a:r>
              <a:rPr lang="en-US" sz="1100" dirty="0">
                <a:latin typeface="Lucida Console" panose="020B0609040504020204" pitchFamily="49" charset="0"/>
              </a:rPr>
              <a:t>    costs = list(</a:t>
            </a:r>
          </a:p>
          <a:p>
            <a:r>
              <a:rPr lang="en-US" sz="1100" dirty="0">
                <a:latin typeface="Lucida Console" panose="020B0609040504020204" pitchFamily="49" charset="0"/>
              </a:rPr>
              <a:t>      treatment = </a:t>
            </a:r>
            <a:r>
              <a:rPr lang="en-US" sz="1100" dirty="0" err="1">
                <a:latin typeface="Lucida Console" panose="020B0609040504020204" pitchFamily="49" charset="0"/>
              </a:rPr>
              <a:t>ifelse</a:t>
            </a:r>
            <a:r>
              <a:rPr lang="en-US" sz="1100" dirty="0">
                <a:latin typeface="Lucida Console" panose="020B0609040504020204" pitchFamily="49" charset="0"/>
              </a:rPr>
              <a:t>(</a:t>
            </a:r>
            <a:r>
              <a:rPr lang="en-US" sz="1100" dirty="0" err="1">
                <a:latin typeface="Lucida Console" panose="020B0609040504020204" pitchFamily="49" charset="0"/>
              </a:rPr>
              <a:t>strategy_name</a:t>
            </a:r>
            <a:r>
              <a:rPr lang="en-US" sz="1100" dirty="0">
                <a:latin typeface="Lucida Console" panose="020B0609040504020204" pitchFamily="49" charset="0"/>
              </a:rPr>
              <a:t> == "SOC",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latin typeface="Lucida Console" panose="020B0609040504020204" pitchFamily="49" charset="0"/>
              </a:rPr>
              <a:t>c_medical</a:t>
            </a:r>
            <a:endParaRPr lang="en-US" sz="1100" dirty="0">
              <a:latin typeface="Lucida Console" panose="020B0609040504020204" pitchFamily="49" charset="0"/>
            </a:endParaRP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a:t>
            </a:r>
            <a:r>
              <a:rPr lang="en-US" sz="1400" dirty="0" err="1">
                <a:latin typeface="Lucida Console" panose="020B0609040504020204" pitchFamily="49" charset="0"/>
              </a:rPr>
              <a:t>trans_model</a:t>
            </a:r>
            <a:r>
              <a:rPr lang="en-US" sz="1400" dirty="0"/>
              <a:t>)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6"/>
            <a:ext cx="7616825" cy="3590927"/>
          </a:xfrm>
        </p:spPr>
        <p:txBody>
          <a:bodyPr/>
          <a:lstStyle/>
          <a:p>
            <a:r>
              <a:rPr lang="en-US" dirty="0"/>
              <a:t>Health state probabilities</a:t>
            </a:r>
          </a:p>
          <a:p>
            <a:pPr marL="0" indent="0">
              <a:buNone/>
            </a:pPr>
            <a:endParaRPr lang="en-US" dirty="0"/>
          </a:p>
          <a:p>
            <a:r>
              <a:rPr lang="en-US" dirty="0"/>
              <a:t>QALYs</a:t>
            </a:r>
          </a:p>
          <a:p>
            <a:endParaRPr lang="en-US" dirty="0"/>
          </a:p>
          <a:p>
            <a:endParaRPr lang="en-US" dirty="0"/>
          </a:p>
          <a:p>
            <a:endParaRPr lang="en-US" dirty="0"/>
          </a:p>
          <a:p>
            <a:endParaRPr lang="en-US" dirty="0"/>
          </a:p>
          <a:p>
            <a:r>
              <a:rPr lang="en-US" dirty="0"/>
              <a:t>Costs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6" name="Rectangle 5">
            <a:extLst>
              <a:ext uri="{FF2B5EF4-FFF2-40B4-BE49-F238E27FC236}">
                <a16:creationId xmlns:a16="http://schemas.microsoft.com/office/drawing/2014/main" id="{2DEC3FB6-CF30-1D41-BF86-70CD37ACB62E}"/>
              </a:ext>
            </a:extLst>
          </p:cNvPr>
          <p:cNvSpPr/>
          <p:nvPr/>
        </p:nvSpPr>
        <p:spPr>
          <a:xfrm>
            <a:off x="457199" y="2259105"/>
            <a:ext cx="6642101"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BEDF176-6612-1043-8F65-6614195146AB}"/>
              </a:ext>
            </a:extLst>
          </p:cNvPr>
          <p:cNvSpPr/>
          <p:nvPr/>
        </p:nvSpPr>
        <p:spPr>
          <a:xfrm>
            <a:off x="457200" y="4387776"/>
            <a:ext cx="5683404"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riemann_left</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EF317D5-893F-5540-8385-FB53D5474E2C}"/>
              </a:ext>
            </a:extLst>
          </p:cNvPr>
          <p:cNvSpPr/>
          <p:nvPr/>
        </p:nvSpPr>
        <p:spPr>
          <a:xfrm>
            <a:off x="457199" y="2528651"/>
            <a:ext cx="6986587" cy="1384995"/>
          </a:xfrm>
          <a:prstGeom prst="rect">
            <a:avLst/>
          </a:prstGeom>
        </p:spPr>
        <p:txBody>
          <a:bodyPr wrap="square">
            <a:spAutoFit/>
          </a:bodyPr>
          <a:lstStyle/>
          <a:p>
            <a:r>
              <a:rPr lang="en-US" dirty="0"/>
              <a:t>    </a:t>
            </a:r>
            <a:r>
              <a:rPr lang="en-US" sz="1100" dirty="0">
                <a:latin typeface="Lucida Console" panose="020B0609040504020204" pitchFamily="49" charset="0"/>
              </a:rPr>
              <a:t>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a:t>
            </a:r>
            <a:r>
              <a:rPr lang="en-US" sz="1100" dirty="0" err="1">
                <a:latin typeface="Lucida Console" panose="020B0609040504020204" pitchFamily="49" charset="0"/>
              </a:rPr>
              <a:t>qalys</a:t>
            </a:r>
            <a:endParaRPr lang="en-US" sz="1100" dirty="0">
              <a:latin typeface="Lucida Console" panose="020B0609040504020204" pitchFamily="49" charset="0"/>
            </a:endParaRPr>
          </a:p>
          <a:p>
            <a:r>
              <a:rPr lang="en-US" sz="1100" dirty="0">
                <a:latin typeface="Lucida Console" panose="020B0609040504020204" pitchFamily="49" charset="0"/>
              </a:rPr>
              <a:t>1:      1           1          1      1        1 0.03    </a:t>
            </a:r>
            <a:r>
              <a:rPr lang="en-US" sz="1100" dirty="0" err="1">
                <a:latin typeface="Lucida Console" panose="020B0609040504020204" pitchFamily="49" charset="0"/>
              </a:rPr>
              <a:t>qalys</a:t>
            </a:r>
            <a:r>
              <a:rPr lang="en-US" sz="1100" dirty="0">
                <a:latin typeface="Lucida Console" panose="020B0609040504020204" pitchFamily="49" charset="0"/>
              </a:rPr>
              <a:t> 14.831101</a:t>
            </a:r>
          </a:p>
          <a:p>
            <a:r>
              <a:rPr lang="en-US" sz="1100" dirty="0">
                <a:latin typeface="Lucida Console" panose="020B0609040504020204" pitchFamily="49" charset="0"/>
              </a:rPr>
              <a:t>2:      1           1          1      1        2 0.03    </a:t>
            </a:r>
            <a:r>
              <a:rPr lang="en-US" sz="1100" dirty="0" err="1">
                <a:latin typeface="Lucida Console" panose="020B0609040504020204" pitchFamily="49" charset="0"/>
              </a:rPr>
              <a:t>qalys</a:t>
            </a:r>
            <a:r>
              <a:rPr lang="en-US" sz="1100" dirty="0">
                <a:latin typeface="Lucida Console" panose="020B0609040504020204" pitchFamily="49" charset="0"/>
              </a:rPr>
              <a:t>  3.038398</a:t>
            </a:r>
          </a:p>
          <a:p>
            <a:r>
              <a:rPr lang="en-US" sz="1100" dirty="0">
                <a:latin typeface="Lucida Console" panose="020B0609040504020204" pitchFamily="49" charset="0"/>
              </a:rPr>
              <a:t>3:      1           1          1      1        3 0.03    </a:t>
            </a:r>
            <a:r>
              <a:rPr lang="en-US" sz="1100" dirty="0" err="1">
                <a:latin typeface="Lucida Console" panose="020B0609040504020204" pitchFamily="49" charset="0"/>
              </a:rPr>
              <a:t>qalys</a:t>
            </a:r>
            <a:r>
              <a:rPr lang="en-US" sz="1100" dirty="0">
                <a:latin typeface="Lucida Console" panose="020B0609040504020204" pitchFamily="49" charset="0"/>
              </a:rPr>
              <a:t>  3.588062</a:t>
            </a:r>
          </a:p>
          <a:p>
            <a:r>
              <a:rPr lang="en-US" sz="1100" dirty="0">
                <a:latin typeface="Lucida Console" panose="020B0609040504020204" pitchFamily="49" charset="0"/>
              </a:rPr>
              <a:t>4:      1           2          1      1        1 0.03    </a:t>
            </a:r>
            <a:r>
              <a:rPr lang="en-US" sz="1100" dirty="0" err="1">
                <a:latin typeface="Lucida Console" panose="020B0609040504020204" pitchFamily="49" charset="0"/>
              </a:rPr>
              <a:t>qalys</a:t>
            </a:r>
            <a:r>
              <a:rPr lang="en-US" sz="1100" dirty="0">
                <a:latin typeface="Lucida Console" panose="020B0609040504020204" pitchFamily="49" charset="0"/>
              </a:rPr>
              <a:t> 17.987014</a:t>
            </a:r>
          </a:p>
          <a:p>
            <a:r>
              <a:rPr lang="en-US" sz="1100" dirty="0">
                <a:latin typeface="Lucida Console" panose="020B0609040504020204" pitchFamily="49" charset="0"/>
              </a:rPr>
              <a:t>5:      1           2          1      1        2 0.03    </a:t>
            </a:r>
            <a:r>
              <a:rPr lang="en-US" sz="1100" dirty="0" err="1">
                <a:latin typeface="Lucida Console" panose="020B0609040504020204" pitchFamily="49" charset="0"/>
              </a:rPr>
              <a:t>qalys</a:t>
            </a:r>
            <a:r>
              <a:rPr lang="en-US" sz="1100" dirty="0">
                <a:latin typeface="Lucida Console" panose="020B0609040504020204" pitchFamily="49" charset="0"/>
              </a:rPr>
              <a:t>  2.901320</a:t>
            </a:r>
          </a:p>
          <a:p>
            <a:r>
              <a:rPr lang="en-US" sz="1100" dirty="0">
                <a:latin typeface="Lucida Console" panose="020B0609040504020204" pitchFamily="49" charset="0"/>
              </a:rPr>
              <a:t>6:      1           2          1      1        3 0.03    </a:t>
            </a:r>
            <a:r>
              <a:rPr lang="en-US" sz="1100" dirty="0" err="1">
                <a:latin typeface="Lucida Console" panose="020B0609040504020204" pitchFamily="49" charset="0"/>
              </a:rPr>
              <a:t>qalys</a:t>
            </a:r>
            <a:r>
              <a:rPr lang="en-US" sz="1100" dirty="0">
                <a:latin typeface="Lucida Console" panose="020B0609040504020204" pitchFamily="49" charset="0"/>
              </a:rPr>
              <a:t>  2.823313</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457200" y="2375632"/>
            <a:ext cx="4900613"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Tree>
    <p:extLst>
      <p:ext uri="{BB962C8B-B14F-4D97-AF65-F5344CB8AC3E}">
        <p14:creationId xmlns:p14="http://schemas.microsoft.com/office/powerpoint/2010/main" val="1213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p:txBody>
          <a:bodyPr>
            <a:normAutofit/>
          </a:bodyPr>
          <a:lstStyle/>
          <a:p>
            <a:r>
              <a:rPr lang="en-US" sz="1400" dirty="0"/>
              <a:t>Although </a:t>
            </a:r>
            <a:r>
              <a:rPr lang="en-US" sz="1400" dirty="0" err="1"/>
              <a:t>cea_pw</a:t>
            </a:r>
            <a:r>
              <a:rPr lang="en-US" sz="1400" dirty="0"/>
              <a:t>() allows users to summarize output from a PSA we will just create an ICER table using means for now. </a:t>
            </a:r>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457200" y="1735306"/>
            <a:ext cx="540067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17C015C3-6FE8-2B46-8270-1EC5544A0D59}"/>
              </a:ext>
            </a:extLst>
          </p:cNvPr>
          <p:cNvSpPr/>
          <p:nvPr/>
        </p:nvSpPr>
        <p:spPr>
          <a:xfrm>
            <a:off x="457200" y="2159986"/>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r>
              <a:rPr lang="en-US" dirty="0"/>
              <a:t>Continuous time state transition model (CTSTM)</a:t>
            </a:r>
          </a:p>
          <a:p>
            <a:pPr lvl="1"/>
            <a:r>
              <a:rPr lang="en-US" dirty="0"/>
              <a:t>Since the model is in continuous time, it does not require model cycles </a:t>
            </a:r>
          </a:p>
          <a:p>
            <a:pPr lvl="1"/>
            <a:r>
              <a:rPr lang="en-US" dirty="0"/>
              <a:t>Will ideally estimate the parameters of the health state transitions using a multi-state model so that the simulation model is completely integrated with an underlying statistical model</a:t>
            </a:r>
          </a:p>
          <a:p>
            <a:pPr lvl="1"/>
            <a:r>
              <a:rPr lang="en-US" dirty="0"/>
              <a:t>Use individual patient simulation (IPS) to simulate a semi-Markov model, meaning that (unlike in a Markov model) transitions can depend on prior history</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4" name="Rectangle 3">
            <a:extLst>
              <a:ext uri="{FF2B5EF4-FFF2-40B4-BE49-F238E27FC236}">
                <a16:creationId xmlns:a16="http://schemas.microsoft.com/office/drawing/2014/main" id="{CF3A17B9-CB8C-1C4A-9E65-0CAE76DC440C}"/>
              </a:ext>
            </a:extLst>
          </p:cNvPr>
          <p:cNvSpPr/>
          <p:nvPr/>
        </p:nvSpPr>
        <p:spPr>
          <a:xfrm>
            <a:off x="457200" y="710792"/>
            <a:ext cx="8037870" cy="432426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n_patients</a:t>
            </a:r>
            <a:r>
              <a:rPr lang="en-US" sz="1100" dirty="0">
                <a:latin typeface="Lucida Console" panose="020B0609040504020204" pitchFamily="49" charset="0"/>
              </a:rPr>
              <a:t> &lt;- 1000</a:t>
            </a:r>
          </a:p>
          <a:p>
            <a:endParaRPr lang="en-US" sz="1100" dirty="0">
              <a:latin typeface="Lucida Console" panose="020B0609040504020204" pitchFamily="49" charset="0"/>
            </a:endParaRPr>
          </a:p>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1:n_patients,</a:t>
            </a:r>
          </a:p>
          <a:p>
            <a:r>
              <a:rPr lang="en-US" sz="1100" dirty="0">
                <a:latin typeface="Lucida Console" panose="020B0609040504020204" pitchFamily="49" charset="0"/>
              </a:rPr>
              <a:t>  age = </a:t>
            </a:r>
            <a:r>
              <a:rPr lang="en-US" sz="1100" dirty="0" err="1">
                <a:latin typeface="Lucida Console" panose="020B0609040504020204" pitchFamily="49" charset="0"/>
              </a:rPr>
              <a:t>rnorm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mean = 45, </a:t>
            </a:r>
            <a:r>
              <a:rPr lang="en-US" sz="1100" dirty="0" err="1">
                <a:latin typeface="Lucida Console" panose="020B0609040504020204" pitchFamily="49" charset="0"/>
              </a:rPr>
              <a:t>sd</a:t>
            </a:r>
            <a:r>
              <a:rPr lang="en-US" sz="1100" dirty="0">
                <a:latin typeface="Lucida Console" panose="020B0609040504020204" pitchFamily="49" charset="0"/>
              </a:rPr>
              <a:t> = 7),</a:t>
            </a:r>
          </a:p>
          <a:p>
            <a:r>
              <a:rPr lang="en-US" sz="1100" dirty="0">
                <a:latin typeface="Lucida Console" panose="020B0609040504020204" pitchFamily="49" charset="0"/>
              </a:rPr>
              <a:t>  female = </a:t>
            </a:r>
            <a:r>
              <a:rPr lang="en-US" sz="1100" dirty="0" err="1">
                <a:latin typeface="Lucida Console" panose="020B0609040504020204" pitchFamily="49" charset="0"/>
              </a:rPr>
              <a:t>rbinom</a:t>
            </a:r>
            <a:r>
              <a:rPr lang="en-US" sz="1100" dirty="0">
                <a:latin typeface="Lucida Console" panose="020B0609040504020204" pitchFamily="49" charset="0"/>
              </a:rPr>
              <a:t>(</a:t>
            </a:r>
            <a:r>
              <a:rPr lang="en-US" sz="1100" dirty="0" err="1">
                <a:latin typeface="Lucida Console" panose="020B0609040504020204" pitchFamily="49" charset="0"/>
              </a:rPr>
              <a:t>n_patients</a:t>
            </a:r>
            <a:r>
              <a:rPr lang="en-US" sz="1100" dirty="0">
                <a:latin typeface="Lucida Console" panose="020B0609040504020204" pitchFamily="49" charset="0"/>
              </a:rPr>
              <a:t>, size = 1, </a:t>
            </a:r>
            <a:r>
              <a:rPr lang="en-US" sz="1100" dirty="0" err="1">
                <a:latin typeface="Lucida Console" panose="020B0609040504020204" pitchFamily="49" charset="0"/>
              </a:rPr>
              <a:t>prob</a:t>
            </a:r>
            <a:r>
              <a:rPr lang="en-US" sz="1100" dirty="0">
                <a:latin typeface="Lucida Console" panose="020B0609040504020204" pitchFamily="49" charset="0"/>
              </a:rPr>
              <a:t> = .51)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health states</a:t>
            </a:r>
          </a:p>
          <a:p>
            <a:r>
              <a:rPr lang="en-US" sz="1100" dirty="0">
                <a:latin typeface="Lucida Console" panose="020B0609040504020204" pitchFamily="49" charset="0"/>
              </a:rPr>
              <a:t>)</a:t>
            </a:r>
          </a:p>
          <a:p>
            <a:r>
              <a:rPr lang="en-US" sz="1100" dirty="0" err="1">
                <a:latin typeface="Lucida Console" panose="020B0609040504020204" pitchFamily="49" charset="0"/>
              </a:rPr>
              <a:t>n_states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(states)</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err="1">
                <a:latin typeface="Lucida Console" panose="020B0609040504020204" pitchFamily="49" charset="0"/>
              </a:rPr>
              <a:t>n_strategies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(strategies)</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3607C2AA-FD01-BA44-BF96-CFD4AC367711}"/>
              </a:ext>
            </a:extLst>
          </p:cNvPr>
          <p:cNvSpPr/>
          <p:nvPr/>
        </p:nvSpPr>
        <p:spPr>
          <a:xfrm>
            <a:off x="5212736" y="710792"/>
            <a:ext cx="3071812" cy="1708160"/>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a:p>
            <a:r>
              <a:rPr lang="en-US" sz="1050" i="1" dirty="0">
                <a:solidFill>
                  <a:srgbClr val="002060"/>
                </a:solidFill>
              </a:rPr>
              <a:t>We also explicitly define the health states, which we will use to model utility and costs.</a:t>
            </a:r>
          </a:p>
        </p:txBody>
      </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derived from external sources.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Conversely, 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(Methods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n_trans</a:t>
            </a:r>
            <a:r>
              <a:rPr lang="en-US" sz="1100" dirty="0">
                <a:latin typeface="Lucida Console" panose="020B0609040504020204" pitchFamily="49" charset="0"/>
              </a:rPr>
              <a:t> &lt;- max(</a:t>
            </a:r>
            <a:r>
              <a:rPr lang="en-US" sz="1100" dirty="0" err="1">
                <a:latin typeface="Lucida Console" panose="020B0609040504020204" pitchFamily="49" charset="0"/>
              </a:rPr>
              <a:t>tmat</a:t>
            </a:r>
            <a:r>
              <a:rPr lang="en-US" sz="1100" dirty="0">
                <a:latin typeface="Lucida Console" panose="020B0609040504020204" pitchFamily="49" charset="0"/>
              </a:rPr>
              <a:t>, </a:t>
            </a:r>
            <a:r>
              <a:rPr lang="en-US" sz="1100" dirty="0" err="1">
                <a:latin typeface="Lucida Console" panose="020B0609040504020204" pitchFamily="49" charset="0"/>
              </a:rPr>
              <a:t>na.rm</a:t>
            </a:r>
            <a:r>
              <a:rPr lang="en-US" sz="1100" dirty="0">
                <a:latin typeface="Lucida Console" panose="020B0609040504020204" pitchFamily="49" charset="0"/>
              </a:rPr>
              <a:t> = TRUE) # Number of transitions</a:t>
            </a:r>
          </a:p>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a:t>
            </a:r>
            <a:r>
              <a:rPr lang="en-US" sz="1100" dirty="0" err="1">
                <a:latin typeface="Lucida Console" panose="020B0609040504020204" pitchFamily="49" charset="0"/>
              </a:rPr>
              <a:t>n_trans</a:t>
            </a:r>
            <a:r>
              <a:rPr lang="en-US" sz="1100" dirty="0">
                <a:latin typeface="Lucida Console" panose="020B0609040504020204" pitchFamily="49" charset="0"/>
              </a:rPr>
              <a:t>,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1:length(</a:t>
            </a:r>
            <a:r>
              <a:rPr lang="en-US" sz="1100" dirty="0" err="1">
                <a:latin typeface="Lucida Console" panose="020B0609040504020204" pitchFamily="49" charset="0"/>
              </a:rPr>
              <a:t>wei_fits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0.6307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.8, S =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c(H = 2000, S = 9500),</a:t>
            </a:r>
          </a:p>
          <a:p>
            <a:r>
              <a:rPr lang="en-US" sz="1100" dirty="0">
                <a:latin typeface="Lucida Console" panose="020B0609040504020204" pitchFamily="49" charset="0"/>
              </a:rPr>
              <a:t>             se = c(H = 2000, S =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15001</TotalTime>
  <Words>12068</Words>
  <Application>Microsoft Macintosh PowerPoint</Application>
  <PresentationFormat>On-screen Show (16:9)</PresentationFormat>
  <Paragraphs>1693</Paragraphs>
  <Slides>141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1126</cp:revision>
  <cp:lastPrinted>2019-06-07T19:51:54Z</cp:lastPrinted>
  <dcterms:created xsi:type="dcterms:W3CDTF">2014-12-05T18:34:48Z</dcterms:created>
  <dcterms:modified xsi:type="dcterms:W3CDTF">2020-10-09T06:41:32Z</dcterms:modified>
  <cp:category/>
</cp:coreProperties>
</file>